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9" r:id="rId3"/>
    <p:sldId id="278" r:id="rId4"/>
    <p:sldId id="302" r:id="rId5"/>
    <p:sldId id="263" r:id="rId6"/>
    <p:sldId id="281" r:id="rId7"/>
    <p:sldId id="303" r:id="rId8"/>
    <p:sldId id="284" r:id="rId9"/>
    <p:sldId id="286" r:id="rId10"/>
    <p:sldId id="297" r:id="rId11"/>
    <p:sldId id="266" r:id="rId12"/>
    <p:sldId id="294" r:id="rId13"/>
    <p:sldId id="292" r:id="rId14"/>
    <p:sldId id="306" r:id="rId15"/>
    <p:sldId id="262" r:id="rId16"/>
    <p:sldId id="258" r:id="rId17"/>
    <p:sldId id="260" r:id="rId18"/>
    <p:sldId id="279" r:id="rId19"/>
    <p:sldId id="291" r:id="rId20"/>
    <p:sldId id="270" r:id="rId21"/>
    <p:sldId id="283" r:id="rId22"/>
    <p:sldId id="305" r:id="rId23"/>
    <p:sldId id="269" r:id="rId24"/>
    <p:sldId id="274" r:id="rId25"/>
    <p:sldId id="290" r:id="rId26"/>
    <p:sldId id="267" r:id="rId27"/>
    <p:sldId id="268" r:id="rId28"/>
    <p:sldId id="304" r:id="rId29"/>
    <p:sldId id="307" r:id="rId30"/>
    <p:sldId id="308" r:id="rId31"/>
    <p:sldId id="264" r:id="rId32"/>
    <p:sldId id="275" r:id="rId33"/>
    <p:sldId id="277" r:id="rId34"/>
    <p:sldId id="276" r:id="rId35"/>
    <p:sldId id="28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9" y="-3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C0ED8FCE-6ED5-44CF-8F4A-0D2403EDBDCA}" type="datetimeFigureOut">
              <a:rPr lang="en-US" smtClean="0"/>
              <a:t>4/30/2021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B86A97DC-1B2C-4BC3-B832-64A978BB1F95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bit.ly/2NxzaS4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7315200" cy="3966625"/>
          </a:xfrm>
        </p:spPr>
        <p:txBody>
          <a:bodyPr/>
          <a:lstStyle/>
          <a:p>
            <a:pPr algn="ctr"/>
            <a:r>
              <a:rPr lang="en-US" dirty="0" smtClean="0"/>
              <a:t>Receive System</a:t>
            </a:r>
            <a:br>
              <a:rPr lang="en-US" dirty="0" smtClean="0"/>
            </a:br>
            <a:r>
              <a:rPr lang="en-US" dirty="0" smtClean="0"/>
              <a:t>Signal to Noise Ratio</a:t>
            </a:r>
            <a:br>
              <a:rPr lang="en-US" dirty="0" smtClean="0"/>
            </a:br>
            <a:r>
              <a:rPr lang="en-US" dirty="0" smtClean="0"/>
              <a:t>Optimization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562600"/>
            <a:ext cx="7315200" cy="1144632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Doug Millar K6JEY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990600"/>
            <a:ext cx="2840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Gabriola" panose="04040605051002020D02" pitchFamily="82" charset="0"/>
              </a:rPr>
              <a:t>JEY </a:t>
            </a:r>
            <a:r>
              <a:rPr lang="en-US" sz="3600" b="1" dirty="0" smtClean="0">
                <a:latin typeface="Gabriola" panose="04040605051002020D02" pitchFamily="82" charset="0"/>
              </a:rPr>
              <a:t>Labs Presents- </a:t>
            </a:r>
            <a:endParaRPr lang="en-US" sz="3600" b="1" dirty="0">
              <a:latin typeface="Gabriola" panose="04040605051002020D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19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Leader Audio VM and Audio Gen.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76400"/>
            <a:ext cx="8464363" cy="4648200"/>
          </a:xfrm>
        </p:spPr>
      </p:pic>
    </p:spTree>
    <p:extLst>
      <p:ext uri="{BB962C8B-B14F-4D97-AF65-F5344CB8AC3E}">
        <p14:creationId xmlns:p14="http://schemas.microsoft.com/office/powerpoint/2010/main" val="317658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7315200" cy="2057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>
                <a:solidFill>
                  <a:schemeClr val="tx1">
                    <a:lumMod val="95000"/>
                  </a:schemeClr>
                </a:solidFill>
              </a:rPr>
              <a:t>Distortion Analyzers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Heathkit  Manual Harmonic</a:t>
            </a:r>
            <a:br>
              <a:rPr lang="en-US" dirty="0" smtClean="0"/>
            </a:br>
            <a:r>
              <a:rPr lang="en-US" dirty="0" smtClean="0"/>
              <a:t>HD-1 or IM-58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323" y="2895600"/>
            <a:ext cx="5250565" cy="3876049"/>
          </a:xfrm>
        </p:spPr>
      </p:pic>
      <p:sp>
        <p:nvSpPr>
          <p:cNvPr id="5" name="TextBox 4"/>
          <p:cNvSpPr txBox="1"/>
          <p:nvPr/>
        </p:nvSpPr>
        <p:spPr>
          <a:xfrm>
            <a:off x="152400" y="3352800"/>
            <a:ext cx="350352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Gives harmonic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 smtClean="0"/>
              <a:t>Distoriton</a:t>
            </a:r>
            <a:r>
              <a:rPr lang="en-US" sz="2400" dirty="0" smtClean="0"/>
              <a:t> in 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Put in Audio with tone’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Set level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Switch to Dist.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Tune for a null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Read Distortion</a:t>
            </a:r>
          </a:p>
          <a:p>
            <a:r>
              <a:rPr lang="en-US" sz="2400" dirty="0" smtClean="0"/>
              <a:t>Repeak  manually</a:t>
            </a:r>
          </a:p>
        </p:txBody>
      </p:sp>
    </p:spTree>
    <p:extLst>
      <p:ext uri="{BB962C8B-B14F-4D97-AF65-F5344CB8AC3E}">
        <p14:creationId xmlns:p14="http://schemas.microsoft.com/office/powerpoint/2010/main" val="41148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Leader Semi Automatic </a:t>
            </a:r>
            <a:br>
              <a:rPr lang="en-US" dirty="0" smtClean="0"/>
            </a:br>
            <a:r>
              <a:rPr lang="en-US" dirty="0" smtClean="0"/>
              <a:t>Distortion Analyzer LDM171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057400"/>
            <a:ext cx="6092825" cy="4569619"/>
          </a:xfrm>
        </p:spPr>
      </p:pic>
      <p:sp>
        <p:nvSpPr>
          <p:cNvPr id="5" name="TextBox 4"/>
          <p:cNvSpPr txBox="1"/>
          <p:nvPr/>
        </p:nvSpPr>
        <p:spPr>
          <a:xfrm>
            <a:off x="304800" y="2743200"/>
            <a:ext cx="233910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Automatically nulls in</a:t>
            </a:r>
          </a:p>
          <a:p>
            <a:r>
              <a:rPr lang="en-US" dirty="0" smtClean="0"/>
              <a:t>The lower ranges.</a:t>
            </a:r>
          </a:p>
          <a:p>
            <a:endParaRPr lang="en-US" dirty="0"/>
          </a:p>
          <a:p>
            <a:r>
              <a:rPr lang="en-US" dirty="0" smtClean="0"/>
              <a:t>Still a little </a:t>
            </a:r>
            <a:r>
              <a:rPr lang="en-US" dirty="0" err="1" smtClean="0"/>
              <a:t>fiddily</a:t>
            </a:r>
            <a:r>
              <a:rPr lang="en-US" dirty="0"/>
              <a:t> </a:t>
            </a:r>
          </a:p>
          <a:p>
            <a:r>
              <a:rPr lang="en-US" dirty="0" smtClean="0"/>
              <a:t>But less than the</a:t>
            </a:r>
          </a:p>
          <a:p>
            <a:r>
              <a:rPr lang="en-US" dirty="0" smtClean="0"/>
              <a:t> manual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315200" cy="87001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TDM-1911</a:t>
            </a:r>
            <a:br>
              <a:rPr lang="en-US" dirty="0" smtClean="0"/>
            </a:br>
            <a:r>
              <a:rPr lang="en-US" dirty="0" smtClean="0"/>
              <a:t>Automatic Analyzer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25388"/>
            <a:ext cx="5410200" cy="5410200"/>
          </a:xfrm>
        </p:spPr>
      </p:pic>
    </p:spTree>
    <p:extLst>
      <p:ext uri="{BB962C8B-B14F-4D97-AF65-F5344CB8AC3E}">
        <p14:creationId xmlns:p14="http://schemas.microsoft.com/office/powerpoint/2010/main" val="286588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Collins Analyzer  </a:t>
            </a:r>
            <a:r>
              <a:rPr lang="en-US" sz="3200" dirty="0" smtClean="0"/>
              <a:t>476D-1</a:t>
            </a:r>
            <a:endParaRPr lang="en-US" sz="32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399" y="1371598"/>
            <a:ext cx="5562601" cy="5562601"/>
          </a:xfrm>
        </p:spPr>
      </p:pic>
      <p:sp>
        <p:nvSpPr>
          <p:cNvPr id="5" name="TextBox 4"/>
          <p:cNvSpPr txBox="1"/>
          <p:nvPr/>
        </p:nvSpPr>
        <p:spPr>
          <a:xfrm>
            <a:off x="228600" y="2209800"/>
            <a:ext cx="1454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Totally and </a:t>
            </a:r>
          </a:p>
          <a:p>
            <a:r>
              <a:rPr lang="en-US" dirty="0" smtClean="0"/>
              <a:t>Completely</a:t>
            </a:r>
          </a:p>
          <a:p>
            <a:r>
              <a:rPr lang="en-US" dirty="0" smtClean="0"/>
              <a:t>Over the top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84112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315200" cy="1154097"/>
          </a:xfrm>
        </p:spPr>
        <p:txBody>
          <a:bodyPr/>
          <a:lstStyle/>
          <a:p>
            <a:r>
              <a:rPr lang="en-US" dirty="0" smtClean="0"/>
              <a:t>SINADDER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7315200" cy="3539527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 simple harmonic distortion analyzer. </a:t>
            </a:r>
          </a:p>
          <a:p>
            <a:r>
              <a:rPr lang="en-US" sz="2400" dirty="0" smtClean="0"/>
              <a:t>Uses an ext. 1KHz tone.</a:t>
            </a:r>
          </a:p>
          <a:p>
            <a:r>
              <a:rPr lang="en-US" sz="2400" dirty="0"/>
              <a:t>R</a:t>
            </a:r>
            <a:r>
              <a:rPr lang="en-US" sz="2400" dirty="0" smtClean="0"/>
              <a:t>eads in SINAD- 12db </a:t>
            </a:r>
            <a:r>
              <a:rPr lang="en-US" sz="2400" dirty="0" err="1" smtClean="0"/>
              <a:t>Sinad</a:t>
            </a:r>
            <a:r>
              <a:rPr lang="en-US" sz="2400" dirty="0" smtClean="0"/>
              <a:t>@ sig gen output level.</a:t>
            </a:r>
          </a:p>
          <a:p>
            <a:r>
              <a:rPr lang="en-US" sz="2400" dirty="0" smtClean="0"/>
              <a:t>You change The generator</a:t>
            </a:r>
          </a:p>
          <a:p>
            <a:pPr marL="45720" indent="0">
              <a:buNone/>
            </a:pPr>
            <a:r>
              <a:rPr lang="en-US" sz="2400" dirty="0" smtClean="0"/>
              <a:t>    output to keep the meter </a:t>
            </a:r>
          </a:p>
          <a:p>
            <a:pPr marL="4572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at 12db SINAD</a:t>
            </a:r>
          </a:p>
          <a:p>
            <a:r>
              <a:rPr lang="en-US" sz="2400" dirty="0" smtClean="0"/>
              <a:t>Accurate enough  AM/FM</a:t>
            </a:r>
          </a:p>
          <a:p>
            <a:r>
              <a:rPr lang="en-US" sz="2400" dirty="0" smtClean="0"/>
              <a:t>System  S/N ratio.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8800" y="3124200"/>
            <a:ext cx="47752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5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81000"/>
            <a:ext cx="7315200" cy="1154097"/>
          </a:xfrm>
        </p:spPr>
        <p:txBody>
          <a:bodyPr/>
          <a:lstStyle/>
          <a:p>
            <a:r>
              <a:rPr lang="en-US" dirty="0" smtClean="0"/>
              <a:t>System Noise figure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7315200" cy="3539527"/>
          </a:xfrm>
        </p:spPr>
        <p:txBody>
          <a:bodyPr/>
          <a:lstStyle/>
          <a:p>
            <a:r>
              <a:rPr lang="en-US" dirty="0" smtClean="0"/>
              <a:t>The Sanders </a:t>
            </a:r>
            <a:r>
              <a:rPr lang="en-US" i="1" dirty="0" smtClean="0"/>
              <a:t>system noise figure meter </a:t>
            </a:r>
            <a:r>
              <a:rPr lang="en-US" i="1" dirty="0"/>
              <a:t> </a:t>
            </a:r>
            <a:r>
              <a:rPr lang="en-US" dirty="0" smtClean="0"/>
              <a:t>measures the NF of a receiver system from antenna to speaker. </a:t>
            </a:r>
          </a:p>
          <a:p>
            <a:r>
              <a:rPr lang="en-US" dirty="0" smtClean="0"/>
              <a:t>Simple and easy to use. </a:t>
            </a:r>
          </a:p>
          <a:p>
            <a:r>
              <a:rPr lang="en-US" dirty="0" smtClean="0"/>
              <a:t>Requires a noise source</a:t>
            </a:r>
          </a:p>
          <a:p>
            <a:r>
              <a:rPr lang="en-US" dirty="0" smtClean="0"/>
              <a:t>Adjust for best noise figure</a:t>
            </a:r>
          </a:p>
          <a:p>
            <a:r>
              <a:rPr lang="en-US" dirty="0" smtClean="0"/>
              <a:t>The HP8070a/b won’t do this. 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118" y="2770094"/>
            <a:ext cx="4978400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15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1"/>
            <a:ext cx="7315200" cy="762000"/>
          </a:xfrm>
        </p:spPr>
        <p:txBody>
          <a:bodyPr/>
          <a:lstStyle/>
          <a:p>
            <a:r>
              <a:rPr lang="en-US" dirty="0" smtClean="0"/>
              <a:t>Oscilloscope Method (FM)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7315200" cy="3539527"/>
          </a:xfrm>
        </p:spPr>
        <p:txBody>
          <a:bodyPr/>
          <a:lstStyle/>
          <a:p>
            <a:r>
              <a:rPr lang="en-US" dirty="0" smtClean="0"/>
              <a:t>Use an enlarged sinewave and observe the bottom of the loop to see quieting with a 1KHz tone.</a:t>
            </a:r>
          </a:p>
          <a:p>
            <a:r>
              <a:rPr lang="en-US" dirty="0" smtClean="0"/>
              <a:t>Sig Gen and radio should  be in FM mode.</a:t>
            </a:r>
          </a:p>
          <a:p>
            <a:r>
              <a:rPr lang="en-US" dirty="0" smtClean="0"/>
              <a:t>Tune the system </a:t>
            </a:r>
          </a:p>
          <a:p>
            <a:r>
              <a:rPr lang="en-US" dirty="0" smtClean="0"/>
              <a:t>for least noise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on the loop. </a:t>
            </a:r>
          </a:p>
          <a:p>
            <a:r>
              <a:rPr lang="en-US" dirty="0" smtClean="0"/>
              <a:t>Easy to use</a:t>
            </a:r>
          </a:p>
          <a:p>
            <a:pPr marL="4572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0"/>
            <a:ext cx="6430682" cy="482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80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ComTekk analyzer </a:t>
            </a:r>
            <a:br>
              <a:rPr lang="en-US" dirty="0" smtClean="0"/>
            </a:br>
            <a:r>
              <a:rPr lang="en-US" dirty="0" smtClean="0"/>
              <a:t>software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2819400"/>
            <a:ext cx="3872802" cy="3810000"/>
          </a:xfrm>
        </p:spPr>
      </p:pic>
      <p:sp>
        <p:nvSpPr>
          <p:cNvPr id="5" name="TextBox 4"/>
          <p:cNvSpPr txBox="1"/>
          <p:nvPr/>
        </p:nvSpPr>
        <p:spPr>
          <a:xfrm>
            <a:off x="304800" y="2133600"/>
            <a:ext cx="4679486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Software- uses sound card input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$39 for hams- per computer</a:t>
            </a:r>
          </a:p>
          <a:p>
            <a:r>
              <a:rPr lang="en-US" dirty="0" smtClean="0"/>
              <a:t>           Best deal of all!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Measures everything-THD, SINAD, SNR,</a:t>
            </a:r>
          </a:p>
          <a:p>
            <a:r>
              <a:rPr lang="en-US" dirty="0" smtClean="0"/>
              <a:t>IMD, ETC.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It has a 1KHz tone output for your signal </a:t>
            </a:r>
          </a:p>
          <a:p>
            <a:r>
              <a:rPr lang="en-US" dirty="0" smtClean="0"/>
              <a:t>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 smtClean="0"/>
              <a:t>Has a spectrum analyzer. 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 separate USB DAC may help on a </a:t>
            </a:r>
          </a:p>
          <a:p>
            <a:r>
              <a:rPr lang="en-US" dirty="0"/>
              <a:t> </a:t>
            </a:r>
            <a:r>
              <a:rPr lang="en-US" dirty="0" smtClean="0"/>
              <a:t>  laptop computer.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Website- </a:t>
            </a:r>
          </a:p>
          <a:p>
            <a:r>
              <a:rPr lang="en-US" dirty="0" smtClean="0"/>
              <a:t>http://comtekk.com/sinad.htm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55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385877"/>
            <a:ext cx="3155591" cy="5472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95600" y="152400"/>
            <a:ext cx="372409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tx2"/>
                </a:solidFill>
              </a:rPr>
              <a:t>Creative Sounds</a:t>
            </a:r>
          </a:p>
          <a:p>
            <a:r>
              <a:rPr lang="en-US" sz="3600" dirty="0" smtClean="0">
                <a:solidFill>
                  <a:schemeClr val="tx2"/>
                </a:solidFill>
              </a:rPr>
              <a:t>USB Sound Card</a:t>
            </a:r>
          </a:p>
          <a:p>
            <a:endParaRPr lang="en-US" sz="36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981200"/>
            <a:ext cx="5656292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800" dirty="0"/>
          </a:p>
          <a:p>
            <a:r>
              <a:rPr lang="en-US" sz="2800" dirty="0" smtClean="0"/>
              <a:t>Vastly improves laptop sound card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quality.  </a:t>
            </a:r>
          </a:p>
          <a:p>
            <a:endParaRPr lang="en-US" sz="2800" dirty="0" smtClean="0"/>
          </a:p>
          <a:p>
            <a:r>
              <a:rPr lang="en-US" sz="2800" dirty="0"/>
              <a:t>24 bit 96KHz  DAC converter</a:t>
            </a:r>
          </a:p>
          <a:p>
            <a:endParaRPr lang="en-US" sz="2800" dirty="0" smtClean="0"/>
          </a:p>
          <a:p>
            <a:r>
              <a:rPr lang="en-US" sz="2800" dirty="0" smtClean="0"/>
              <a:t>Good for digital modes.</a:t>
            </a:r>
          </a:p>
          <a:p>
            <a:endParaRPr lang="en-US" sz="2800" dirty="0"/>
          </a:p>
          <a:p>
            <a:r>
              <a:rPr lang="en-US" sz="2800" dirty="0" smtClean="0"/>
              <a:t> It is $24. </a:t>
            </a:r>
          </a:p>
          <a:p>
            <a:endParaRPr lang="en-US" sz="2800" dirty="0" smtClean="0"/>
          </a:p>
          <a:p>
            <a:r>
              <a:rPr lang="en-US" sz="2800" dirty="0" smtClean="0"/>
              <a:t>Don’t go cheap.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118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Receiver System Optimization</a:t>
            </a:r>
            <a:br>
              <a:rPr lang="en-US" dirty="0" smtClean="0"/>
            </a:br>
            <a:r>
              <a:rPr lang="en-US" dirty="0" smtClean="0"/>
              <a:t>LF through Microwave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These are techniques for optimizing your receive system from antenna to speaker on any band.                                   </a:t>
            </a:r>
          </a:p>
          <a:p>
            <a:pPr lvl="1"/>
            <a:r>
              <a:rPr lang="en-US" sz="2200" dirty="0" smtClean="0"/>
              <a:t>It reveals  problems with </a:t>
            </a:r>
          </a:p>
          <a:p>
            <a:pPr lvl="1"/>
            <a:r>
              <a:rPr lang="en-US" sz="2200" dirty="0" smtClean="0"/>
              <a:t>interstage gain       </a:t>
            </a:r>
          </a:p>
          <a:p>
            <a:pPr marL="45720" indent="0">
              <a:buNone/>
            </a:pPr>
            <a:r>
              <a:rPr lang="en-US" sz="2400" dirty="0" smtClean="0"/>
              <a:t>        compression.</a:t>
            </a:r>
          </a:p>
          <a:p>
            <a:pPr lvl="1"/>
            <a:r>
              <a:rPr lang="en-US" sz="2400" dirty="0" smtClean="0"/>
              <a:t>Receiver sensitivity</a:t>
            </a:r>
          </a:p>
          <a:p>
            <a:pPr lvl="1"/>
            <a:r>
              <a:rPr lang="en-US" sz="2400" dirty="0" smtClean="0"/>
              <a:t>Optimizes noise figure</a:t>
            </a:r>
          </a:p>
          <a:p>
            <a:pPr lvl="1"/>
            <a:r>
              <a:rPr lang="en-US" sz="2400" dirty="0" smtClean="0"/>
              <a:t>Measures audio distortion in the receiver</a:t>
            </a:r>
          </a:p>
          <a:p>
            <a:pPr lvl="1"/>
            <a:r>
              <a:rPr lang="en-US" sz="2400" dirty="0" smtClean="0"/>
              <a:t>Reveals cable losses</a:t>
            </a:r>
          </a:p>
          <a:p>
            <a:pPr marL="320040" lvl="1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2243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System Test Setup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Example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Signal Generator with AM/FM 1kc modulation. </a:t>
            </a:r>
          </a:p>
          <a:p>
            <a:r>
              <a:rPr lang="en-US" sz="2400" dirty="0" smtClean="0"/>
              <a:t>1296MHz low noise preamp</a:t>
            </a:r>
          </a:p>
          <a:p>
            <a:r>
              <a:rPr lang="en-US" sz="2400" dirty="0" smtClean="0"/>
              <a:t>Actual coax and relays to the receiver (IC9700)</a:t>
            </a:r>
          </a:p>
          <a:p>
            <a:r>
              <a:rPr lang="en-US" sz="2400" dirty="0" smtClean="0"/>
              <a:t>Second Preamp</a:t>
            </a:r>
          </a:p>
          <a:p>
            <a:r>
              <a:rPr lang="en-US" sz="2400" dirty="0" smtClean="0"/>
              <a:t>Attenuators</a:t>
            </a:r>
          </a:p>
          <a:p>
            <a:r>
              <a:rPr lang="en-US" sz="2400" dirty="0" smtClean="0"/>
              <a:t>All measurements are done at the audio output</a:t>
            </a:r>
          </a:p>
          <a:p>
            <a:r>
              <a:rPr lang="en-US" sz="2400" dirty="0" smtClean="0"/>
              <a:t>The radio is in the AM or FM mode</a:t>
            </a:r>
          </a:p>
          <a:p>
            <a:r>
              <a:rPr lang="en-US" sz="2400" dirty="0" smtClean="0"/>
              <a:t>With  preamp on or off </a:t>
            </a:r>
          </a:p>
        </p:txBody>
      </p:sp>
    </p:spTree>
    <p:extLst>
      <p:ext uri="{BB962C8B-B14F-4D97-AF65-F5344CB8AC3E}">
        <p14:creationId xmlns:p14="http://schemas.microsoft.com/office/powerpoint/2010/main" val="61294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81000" y="609600"/>
            <a:ext cx="6934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ComTekk 1296MHz Setup</a:t>
            </a:r>
            <a:endParaRPr lang="en-US" sz="3200" dirty="0">
              <a:solidFill>
                <a:schemeClr val="tx2"/>
              </a:solidFill>
            </a:endParaRP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pPr algn="ctr"/>
            <a:endParaRPr lang="en-US" sz="2400" dirty="0" smtClean="0">
              <a:solidFill>
                <a:schemeClr val="tx2"/>
              </a:solidFill>
            </a:endParaRPr>
          </a:p>
          <a:p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581150"/>
            <a:ext cx="6896100" cy="51720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209800"/>
            <a:ext cx="192873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GD 8200</a:t>
            </a:r>
          </a:p>
          <a:p>
            <a:r>
              <a:rPr lang="en-US" dirty="0" smtClean="0"/>
              <a:t>Computer</a:t>
            </a:r>
          </a:p>
          <a:p>
            <a:endParaRPr lang="en-US" dirty="0"/>
          </a:p>
          <a:p>
            <a:r>
              <a:rPr lang="en-US" dirty="0" smtClean="0"/>
              <a:t>HP335 </a:t>
            </a:r>
          </a:p>
          <a:p>
            <a:r>
              <a:rPr lang="en-US" dirty="0" smtClean="0"/>
              <a:t>Attenuators</a:t>
            </a:r>
          </a:p>
          <a:p>
            <a:endParaRPr lang="en-US" dirty="0"/>
          </a:p>
          <a:p>
            <a:r>
              <a:rPr lang="en-US" dirty="0" smtClean="0"/>
              <a:t>Preamp</a:t>
            </a:r>
          </a:p>
          <a:p>
            <a:r>
              <a:rPr lang="en-US" dirty="0" smtClean="0"/>
              <a:t>Antenna</a:t>
            </a:r>
          </a:p>
          <a:p>
            <a:endParaRPr lang="en-US" dirty="0"/>
          </a:p>
          <a:p>
            <a:r>
              <a:rPr lang="en-US" dirty="0" smtClean="0"/>
              <a:t>IC9700 in AM</a:t>
            </a:r>
          </a:p>
          <a:p>
            <a:endParaRPr lang="en-US" dirty="0"/>
          </a:p>
          <a:p>
            <a:r>
              <a:rPr lang="en-US" dirty="0" smtClean="0"/>
              <a:t>Signal Generator</a:t>
            </a:r>
          </a:p>
          <a:p>
            <a:r>
              <a:rPr lang="en-US" dirty="0" smtClean="0"/>
              <a:t>On 1296.1MHz</a:t>
            </a:r>
          </a:p>
          <a:p>
            <a:r>
              <a:rPr lang="en-US" dirty="0" smtClean="0"/>
              <a:t>AM mode.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22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381000"/>
            <a:ext cx="4714875" cy="628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1676400"/>
            <a:ext cx="271901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ComTekk with </a:t>
            </a:r>
          </a:p>
          <a:p>
            <a:r>
              <a:rPr lang="en-US" sz="2800" dirty="0" smtClean="0"/>
              <a:t>An Elecraft KX2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067204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315200" cy="1154097"/>
          </a:xfrm>
        </p:spPr>
        <p:txBody>
          <a:bodyPr>
            <a:normAutofit fontScale="90000"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  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r>
              <a:rPr lang="en-US" dirty="0">
                <a:solidFill>
                  <a:schemeClr val="tx1">
                    <a:lumMod val="95000"/>
                  </a:schemeClr>
                </a:solidFill>
              </a:rPr>
              <a:t>Techniques and equipment used to adjust the system for best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S/N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dirty="0" smtClean="0">
                <a:solidFill>
                  <a:schemeClr val="tx1">
                    <a:lumMod val="95000"/>
                  </a:schemeClr>
                </a:solidFill>
              </a:rPr>
              <a:t>.</a:t>
            </a:r>
            <a:r>
              <a:rPr lang="en-US" sz="2800" dirty="0">
                <a:solidFill>
                  <a:schemeClr val="tx1">
                    <a:lumMod val="95000"/>
                  </a:schemeClr>
                </a:solidFill>
              </a:rPr>
              <a:t/>
            </a:r>
            <a:br>
              <a:rPr lang="en-US" sz="2800" dirty="0">
                <a:solidFill>
                  <a:schemeClr val="tx1">
                    <a:lumMod val="95000"/>
                  </a:schemeClr>
                </a:solidFill>
              </a:rPr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302204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Process for </a:t>
            </a:r>
            <a:br>
              <a:rPr lang="en-US" dirty="0" smtClean="0"/>
            </a:br>
            <a:r>
              <a:rPr lang="en-US" dirty="0" smtClean="0"/>
              <a:t>Distortion measurement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315200" cy="3539527"/>
          </a:xfrm>
        </p:spPr>
        <p:txBody>
          <a:bodyPr>
            <a:noAutofit/>
          </a:bodyPr>
          <a:lstStyle/>
          <a:p>
            <a:r>
              <a:rPr lang="en-US" sz="2400" dirty="0" smtClean="0"/>
              <a:t>Set</a:t>
            </a:r>
            <a:r>
              <a:rPr lang="en-US" sz="2400" dirty="0" smtClean="0">
                <a:solidFill>
                  <a:schemeClr val="tx2"/>
                </a:solidFill>
              </a:rPr>
              <a:t> up equipment </a:t>
            </a:r>
            <a:r>
              <a:rPr lang="en-US" sz="2400" dirty="0" smtClean="0"/>
              <a:t>and </a:t>
            </a:r>
            <a:r>
              <a:rPr lang="en-US" sz="2400" dirty="0"/>
              <a:t> </a:t>
            </a:r>
            <a:r>
              <a:rPr lang="en-US" sz="2400" dirty="0" smtClean="0"/>
              <a:t>RF components so that the detected 1KHz signal is available at the speaker.</a:t>
            </a:r>
          </a:p>
          <a:p>
            <a:r>
              <a:rPr lang="en-US" sz="2400" dirty="0" smtClean="0"/>
              <a:t>Do not go direct, use antennas. </a:t>
            </a:r>
          </a:p>
          <a:p>
            <a:r>
              <a:rPr lang="en-US" sz="2400" dirty="0" smtClean="0"/>
              <a:t>Adjust level and volume to give a full scale set level</a:t>
            </a:r>
          </a:p>
          <a:p>
            <a:r>
              <a:rPr lang="en-US" sz="2400" dirty="0" smtClean="0"/>
              <a:t>Switch to distortion measurement</a:t>
            </a:r>
          </a:p>
          <a:p>
            <a:r>
              <a:rPr lang="en-US" sz="2400" dirty="0" smtClean="0"/>
              <a:t> Adjust all RF stages in the receiver and RF chain for best distortion %. 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Record set up and results</a:t>
            </a:r>
            <a:r>
              <a:rPr lang="en-US" sz="2400" dirty="0" smtClean="0"/>
              <a:t>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57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9231" y="3301533"/>
            <a:ext cx="4718050" cy="3538538"/>
          </a:xfrm>
        </p:spPr>
      </p:pic>
      <p:sp>
        <p:nvSpPr>
          <p:cNvPr id="6" name="TextBox 5"/>
          <p:cNvSpPr txBox="1"/>
          <p:nvPr/>
        </p:nvSpPr>
        <p:spPr>
          <a:xfrm>
            <a:off x="2381787" y="0"/>
            <a:ext cx="380584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Process For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 S/N Measurements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" y="1371600"/>
            <a:ext cx="698139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Use antennas on the radio and signal generator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I found a good adjustment range from</a:t>
            </a:r>
          </a:p>
          <a:p>
            <a:r>
              <a:rPr lang="en-US" sz="2400" dirty="0" smtClean="0"/>
              <a:t>       .65% distortion to .15% </a:t>
            </a:r>
          </a:p>
          <a:p>
            <a:r>
              <a:rPr lang="en-US" sz="2400" dirty="0" smtClean="0"/>
              <a:t>        or about half the meter’s scale. </a:t>
            </a: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Remember to repeak the level when </a:t>
            </a:r>
          </a:p>
          <a:p>
            <a:r>
              <a:rPr lang="en-US" sz="2400" dirty="0" smtClean="0"/>
              <a:t>       the generator level is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changed.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dirty="0" smtClean="0"/>
              <a:t>The 9700 is in AM mode.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613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By 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You can adjust the S/N by ear.</a:t>
            </a:r>
          </a:p>
          <a:p>
            <a:r>
              <a:rPr lang="en-US" sz="2400" dirty="0" smtClean="0"/>
              <a:t>It is not accurate, but works</a:t>
            </a:r>
          </a:p>
          <a:p>
            <a:r>
              <a:rPr lang="en-US" sz="2400" dirty="0" smtClean="0"/>
              <a:t>Set Signal to just perceptible level.  </a:t>
            </a:r>
          </a:p>
          <a:p>
            <a:r>
              <a:rPr lang="en-US" sz="2400" dirty="0" smtClean="0"/>
              <a:t>Adjust attenuation/gain for clearest signal.</a:t>
            </a:r>
          </a:p>
          <a:p>
            <a:r>
              <a:rPr lang="en-US" sz="2400" dirty="0" smtClean="0"/>
              <a:t>The setting is different for loud and weak sigs.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3814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1341" y="12192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S/N improvement </a:t>
            </a:r>
            <a:br>
              <a:rPr lang="en-US" dirty="0" smtClean="0">
                <a:solidFill>
                  <a:schemeClr val="tx1">
                    <a:lumMod val="95000"/>
                  </a:schemeClr>
                </a:solidFill>
              </a:rPr>
            </a:br>
            <a:r>
              <a:rPr lang="en-US" dirty="0" smtClean="0"/>
              <a:t>with IC 9700</a:t>
            </a:r>
            <a:br>
              <a:rPr lang="en-US" dirty="0" smtClean="0"/>
            </a:br>
            <a:r>
              <a:rPr lang="en-US" dirty="0" smtClean="0"/>
              <a:t>Noise Reduction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08886"/>
            <a:ext cx="7315200" cy="3539527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ICOM IC9700 has an excellent DNR control</a:t>
            </a:r>
          </a:p>
          <a:p>
            <a:r>
              <a:rPr lang="en-US" sz="2400" dirty="0" smtClean="0"/>
              <a:t>Turning on the control gives 6db improvement in S/N. </a:t>
            </a:r>
          </a:p>
          <a:p>
            <a:r>
              <a:rPr lang="en-US" sz="2400" dirty="0" smtClean="0"/>
              <a:t>(VA7OJ Test </a:t>
            </a:r>
            <a:r>
              <a:rPr lang="en-US" sz="2400" dirty="0"/>
              <a:t>Report </a:t>
            </a:r>
            <a:r>
              <a:rPr lang="en-US" sz="2400" dirty="0">
                <a:hlinkClick r:id="rId2"/>
              </a:rPr>
              <a:t>https://bit.ly/2NxzaS4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New mode of Spectral subtraction does it.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/>
              <a:t>Not a cure for gain compression. </a:t>
            </a:r>
            <a:endParaRPr lang="en-US" sz="24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1" y="5257800"/>
            <a:ext cx="7377113" cy="1090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40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315200" cy="1154097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Product Detectors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If your IF radio has point contact diodes in the product detector in the RX   (1N60)  Change them out.</a:t>
            </a:r>
          </a:p>
          <a:p>
            <a:r>
              <a:rPr lang="en-US" sz="2400" dirty="0" smtClean="0"/>
              <a:t>Use </a:t>
            </a:r>
            <a:r>
              <a:rPr lang="en-US" sz="2400" dirty="0" err="1" smtClean="0"/>
              <a:t>Schottky</a:t>
            </a:r>
            <a:r>
              <a:rPr lang="en-US" sz="2400" dirty="0" smtClean="0"/>
              <a:t> diodes  like the 5082-2800 or 2900 series. (5082-2835, 2917)</a:t>
            </a:r>
          </a:p>
          <a:p>
            <a:r>
              <a:rPr lang="en-US" sz="2400" dirty="0" smtClean="0"/>
              <a:t>The RX distortion below 1KHz will go from 30% to below 1%.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2393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MC1496 Product Detectors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Another option is to use the Motorola MC1496 product detector instead of a quad of 1N60’s. </a:t>
            </a:r>
          </a:p>
          <a:p>
            <a:r>
              <a:rPr lang="en-US" dirty="0"/>
              <a:t> </a:t>
            </a:r>
            <a:r>
              <a:rPr lang="en-US" dirty="0" smtClean="0"/>
              <a:t>On </a:t>
            </a:r>
            <a:r>
              <a:rPr lang="en-US" dirty="0" err="1" smtClean="0"/>
              <a:t>Ebay</a:t>
            </a:r>
            <a:r>
              <a:rPr lang="en-US" dirty="0" smtClean="0"/>
              <a:t> </a:t>
            </a:r>
            <a:r>
              <a:rPr lang="en-US" smtClean="0"/>
              <a:t>for about $3-</a:t>
            </a:r>
            <a:endParaRPr lang="en-US" dirty="0" smtClean="0"/>
          </a:p>
          <a:p>
            <a:r>
              <a:rPr lang="en-US" dirty="0" smtClean="0"/>
              <a:t>Schematic next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89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315200" cy="793812"/>
          </a:xfrm>
        </p:spPr>
        <p:txBody>
          <a:bodyPr/>
          <a:lstStyle/>
          <a:p>
            <a:pPr algn="ctr"/>
            <a:r>
              <a:rPr lang="en-US" dirty="0" smtClean="0"/>
              <a:t>Definitions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7630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sz="3400" dirty="0" smtClean="0"/>
              <a:t>Noise figure</a:t>
            </a:r>
          </a:p>
          <a:p>
            <a:pPr lvl="1"/>
            <a:r>
              <a:rPr lang="en-US" sz="3400" dirty="0" smtClean="0"/>
              <a:t>A relative DB measurement of RF signals using a hot and cold source to excite a receive chain. Requires a noise source and detector/indicator unit.</a:t>
            </a:r>
          </a:p>
          <a:p>
            <a:pPr lvl="1"/>
            <a:endParaRPr lang="en-US" sz="3400" dirty="0" smtClean="0"/>
          </a:p>
          <a:p>
            <a:r>
              <a:rPr lang="en-US" sz="3400" dirty="0"/>
              <a:t>SINAD  </a:t>
            </a:r>
            <a:r>
              <a:rPr lang="en-US" sz="3400" dirty="0" smtClean="0"/>
              <a:t>(https</a:t>
            </a:r>
            <a:r>
              <a:rPr lang="en-US" sz="3400" dirty="0"/>
              <a:t>://</a:t>
            </a:r>
            <a:r>
              <a:rPr lang="en-US" sz="3400" dirty="0" smtClean="0"/>
              <a:t>en.wikipedia.org/wiki/SINAD)</a:t>
            </a:r>
          </a:p>
          <a:p>
            <a:pPr lvl="1"/>
            <a:r>
              <a:rPr lang="en-US" sz="3400" dirty="0" smtClean="0"/>
              <a:t>A standard radio measurement of Signal to Noise ratio. Uses a modulated input signal to calculate the </a:t>
            </a:r>
            <a:r>
              <a:rPr lang="en-US" sz="3400" dirty="0" err="1" smtClean="0"/>
              <a:t>db</a:t>
            </a:r>
            <a:r>
              <a:rPr lang="en-US" sz="3400" dirty="0" smtClean="0"/>
              <a:t> difference between the signal and average noise at a specific signal level. </a:t>
            </a:r>
            <a:endParaRPr lang="en-US" sz="3400" dirty="0"/>
          </a:p>
          <a:p>
            <a:endParaRPr lang="en-US" sz="3400" dirty="0" smtClean="0"/>
          </a:p>
          <a:p>
            <a:r>
              <a:rPr lang="en-US" sz="3400" dirty="0" smtClean="0"/>
              <a:t>S/N</a:t>
            </a:r>
          </a:p>
          <a:p>
            <a:pPr marL="320040" lvl="1" indent="0">
              <a:buNone/>
            </a:pPr>
            <a:r>
              <a:rPr lang="en-US" sz="3400" dirty="0" smtClean="0"/>
              <a:t>Signal to Noise ratio.  Simple measurement of the difference between a signal and the average noise.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25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MC1496 Product Detector 12v.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018" y="2915444"/>
            <a:ext cx="503396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3244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Observations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Pick a method that suits your equipment and            experiment. I liked signal to noise ratio.</a:t>
            </a:r>
          </a:p>
          <a:p>
            <a:r>
              <a:rPr lang="en-US" sz="2400" dirty="0" smtClean="0"/>
              <a:t>You will find a strong improvement in your system’s weak signal handling abilities.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4-10db of attenuation works between the last </a:t>
            </a:r>
          </a:p>
          <a:p>
            <a:pPr marL="45720" indent="0">
              <a:buNone/>
            </a:pPr>
            <a:r>
              <a:rPr lang="en-US" sz="2400" dirty="0" smtClean="0"/>
              <a:t>       Preamp and the IF radio</a:t>
            </a:r>
            <a:r>
              <a:rPr lang="en-US" sz="2400" dirty="0"/>
              <a:t> </a:t>
            </a:r>
            <a:r>
              <a:rPr lang="en-US" sz="2400" dirty="0" smtClean="0"/>
              <a:t>on my setup.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Get a group together to make measurements on everyone’s radio at a club meeting or “tech party”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706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240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Thanks for Watching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Feel free to text or email me at- </a:t>
            </a:r>
          </a:p>
          <a:p>
            <a:pPr marL="4572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drzarkof56@yahoo.com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9973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Many Thanks to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Helen KI6LQV</a:t>
            </a:r>
          </a:p>
          <a:p>
            <a:r>
              <a:rPr lang="en-US" dirty="0" smtClean="0"/>
              <a:t>Bill McNally N6MN</a:t>
            </a:r>
          </a:p>
          <a:p>
            <a:r>
              <a:rPr lang="en-US" dirty="0" smtClean="0"/>
              <a:t>Mel </a:t>
            </a:r>
            <a:r>
              <a:rPr lang="en-US" dirty="0" err="1" smtClean="0"/>
              <a:t>Swanberg</a:t>
            </a:r>
            <a:r>
              <a:rPr lang="en-US" dirty="0" smtClean="0"/>
              <a:t> WA6JBD</a:t>
            </a:r>
          </a:p>
          <a:p>
            <a:r>
              <a:rPr lang="en-US" dirty="0" smtClean="0"/>
              <a:t>Kent Britain  WA5VJB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18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33800" y="2819400"/>
            <a:ext cx="11769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>
                <a:solidFill>
                  <a:schemeClr val="tx2"/>
                </a:solidFill>
              </a:rPr>
              <a:t>FIN</a:t>
            </a:r>
            <a:endParaRPr lang="en-US" sz="4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4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829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Equipment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RF Generator for the system tested</a:t>
            </a:r>
          </a:p>
          <a:p>
            <a:r>
              <a:rPr lang="en-US" dirty="0" smtClean="0"/>
              <a:t>1Kc Audio generator that modulates the RF source</a:t>
            </a:r>
          </a:p>
          <a:p>
            <a:r>
              <a:rPr lang="en-US" dirty="0" smtClean="0"/>
              <a:t>Distortion or S/N meter or indicator.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929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7315200" cy="1154097"/>
          </a:xfrm>
        </p:spPr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smtClean="0">
                <a:solidFill>
                  <a:schemeClr val="tx1">
                    <a:lumMod val="95000"/>
                  </a:schemeClr>
                </a:solidFill>
              </a:rPr>
              <a:t>Examples of RF Sources</a:t>
            </a:r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724" y="1676400"/>
            <a:ext cx="7315200" cy="353952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RF Signal source modulated with a 1KHz tone and adjustable output level in AM or FM mode</a:t>
            </a:r>
          </a:p>
          <a:p>
            <a:r>
              <a:rPr lang="en-US" sz="2400" dirty="0" smtClean="0"/>
              <a:t>Examples-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chemeClr val="tx2"/>
                </a:solidFill>
              </a:rPr>
              <a:t>Gigatronics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6082A</a:t>
            </a:r>
          </a:p>
          <a:p>
            <a:r>
              <a:rPr lang="en-US" sz="2400" dirty="0" smtClean="0">
                <a:solidFill>
                  <a:schemeClr val="tx2"/>
                </a:solidFill>
              </a:rPr>
              <a:t>0.1-2000MHz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3733800"/>
            <a:ext cx="5518597" cy="3061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39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7315200" cy="1154097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HP 8614A </a:t>
            </a:r>
            <a:br>
              <a:rPr lang="en-US" dirty="0" smtClean="0"/>
            </a:br>
            <a:r>
              <a:rPr lang="en-US" dirty="0" smtClean="0"/>
              <a:t>.8-2.4GHz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981200"/>
            <a:ext cx="7201829" cy="4798219"/>
          </a:xfrm>
        </p:spPr>
      </p:pic>
    </p:spTree>
    <p:extLst>
      <p:ext uri="{BB962C8B-B14F-4D97-AF65-F5344CB8AC3E}">
        <p14:creationId xmlns:p14="http://schemas.microsoft.com/office/powerpoint/2010/main" val="12287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Lower </a:t>
            </a:r>
            <a:r>
              <a:rPr lang="en-US" dirty="0" err="1" smtClean="0"/>
              <a:t>Frequeny</a:t>
            </a:r>
            <a:r>
              <a:rPr lang="en-US" dirty="0" smtClean="0"/>
              <a:t> Signal Gen. </a:t>
            </a:r>
            <a:br>
              <a:rPr lang="en-US" dirty="0" smtClean="0"/>
            </a:br>
            <a:r>
              <a:rPr lang="en-US" dirty="0" smtClean="0"/>
              <a:t>URM 25  Cheap and easy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975" y="2770188"/>
            <a:ext cx="4718049" cy="3538537"/>
          </a:xfrm>
        </p:spPr>
      </p:pic>
    </p:spTree>
    <p:extLst>
      <p:ext uri="{BB962C8B-B14F-4D97-AF65-F5344CB8AC3E}">
        <p14:creationId xmlns:p14="http://schemas.microsoft.com/office/powerpoint/2010/main" val="388499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Alternate Signal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Signal source with no modulation ability-</a:t>
            </a:r>
          </a:p>
          <a:p>
            <a:pPr lvl="1"/>
            <a:r>
              <a:rPr lang="en-US" sz="2400" dirty="0" smtClean="0"/>
              <a:t>Use an </a:t>
            </a:r>
            <a:r>
              <a:rPr lang="en-US" sz="2400" dirty="0" smtClean="0">
                <a:solidFill>
                  <a:schemeClr val="tx2"/>
                </a:solidFill>
              </a:rPr>
              <a:t>RF mixer </a:t>
            </a:r>
            <a:r>
              <a:rPr lang="en-US" sz="2400" dirty="0" smtClean="0"/>
              <a:t>and inject a 1KHz signal into the IF port and RF into the LO port.</a:t>
            </a:r>
          </a:p>
          <a:p>
            <a:pPr lvl="1"/>
            <a:r>
              <a:rPr lang="en-US" sz="2400" dirty="0" smtClean="0"/>
              <a:t> </a:t>
            </a:r>
            <a:r>
              <a:rPr lang="en-US" sz="2400" dirty="0" smtClean="0">
                <a:solidFill>
                  <a:schemeClr val="tx2"/>
                </a:solidFill>
              </a:rPr>
              <a:t>A PIN diode </a:t>
            </a:r>
            <a:r>
              <a:rPr lang="en-US" sz="2400" dirty="0" smtClean="0"/>
              <a:t>switch can also be used for modulator. </a:t>
            </a:r>
          </a:p>
          <a:p>
            <a:pPr lvl="1"/>
            <a:endParaRPr lang="en-US" sz="2400" dirty="0" smtClean="0"/>
          </a:p>
          <a:p>
            <a:r>
              <a:rPr lang="en-US" sz="2400" dirty="0"/>
              <a:t> </a:t>
            </a:r>
            <a:r>
              <a:rPr lang="en-US" sz="2400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Signal source at too low a frequency-</a:t>
            </a:r>
          </a:p>
          <a:p>
            <a:pPr lvl="1"/>
            <a:r>
              <a:rPr lang="en-US" sz="2400" dirty="0" smtClean="0"/>
              <a:t>Use a harmonic. All we need to have is a demodulated 1KHZ  tone and noise. </a:t>
            </a:r>
          </a:p>
          <a:p>
            <a:pPr marL="662940" lvl="1" indent="-342900">
              <a:buFont typeface="+mj-lt"/>
              <a:buAutoNum type="arabicPeriod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2610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596932" y="658053"/>
            <a:ext cx="4619625" cy="6159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31297" y="2906806"/>
            <a:ext cx="193033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RF  Explorer</a:t>
            </a:r>
          </a:p>
          <a:p>
            <a:r>
              <a:rPr lang="en-US" sz="2400" dirty="0" smtClean="0"/>
              <a:t>Sig. Gen.</a:t>
            </a:r>
          </a:p>
          <a:p>
            <a:endParaRPr lang="en-US" sz="2400" dirty="0"/>
          </a:p>
          <a:p>
            <a:r>
              <a:rPr lang="en-US" sz="2400" dirty="0" smtClean="0"/>
              <a:t>Use an ext.</a:t>
            </a:r>
          </a:p>
          <a:p>
            <a:r>
              <a:rPr lang="en-US" sz="2400" dirty="0" smtClean="0"/>
              <a:t>Step </a:t>
            </a:r>
            <a:r>
              <a:rPr lang="en-US" sz="2400" dirty="0" err="1" smtClean="0"/>
              <a:t>Atten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47800" y="2445141"/>
            <a:ext cx="25497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Cheap Audio gen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997537" y="4572000"/>
            <a:ext cx="10647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Mixer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48455" y="152400"/>
            <a:ext cx="626626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RF Explorer Signal Generator</a:t>
            </a:r>
          </a:p>
          <a:p>
            <a:pPr algn="ctr"/>
            <a:r>
              <a:rPr lang="en-US" sz="3200" dirty="0" smtClean="0">
                <a:solidFill>
                  <a:schemeClr val="tx2"/>
                </a:solidFill>
              </a:rPr>
              <a:t>Using AF gen for 1KHz and mixer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27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73462</TotalTime>
  <Words>1051</Words>
  <Application>Microsoft Office PowerPoint</Application>
  <PresentationFormat>On-screen Show (4:3)</PresentationFormat>
  <Paragraphs>213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Perspective</vt:lpstr>
      <vt:lpstr>Receive System Signal to Noise Ratio Optimization</vt:lpstr>
      <vt:lpstr>Receiver System Optimization LF through Microwave</vt:lpstr>
      <vt:lpstr>Definitions</vt:lpstr>
      <vt:lpstr>Equipment Needed</vt:lpstr>
      <vt:lpstr> Examples of RF Sources</vt:lpstr>
      <vt:lpstr>HP 8614A  .8-2.4GHz</vt:lpstr>
      <vt:lpstr>Lower Frequeny Signal Gen.  URM 25  Cheap and easy</vt:lpstr>
      <vt:lpstr>Alternate Signal Sources</vt:lpstr>
      <vt:lpstr>PowerPoint Presentation</vt:lpstr>
      <vt:lpstr>Leader Audio VM and Audio Gen. </vt:lpstr>
      <vt:lpstr>Distortion Analyzers   Heathkit  Manual Harmonic HD-1 or IM-58</vt:lpstr>
      <vt:lpstr>Leader Semi Automatic  Distortion Analyzer LDM171</vt:lpstr>
      <vt:lpstr>TDM-1911 Automatic Analyzer</vt:lpstr>
      <vt:lpstr>Collins Analyzer  476D-1</vt:lpstr>
      <vt:lpstr>SINADDER</vt:lpstr>
      <vt:lpstr>System Noise figure Method</vt:lpstr>
      <vt:lpstr>Oscilloscope Method (FM)</vt:lpstr>
      <vt:lpstr>ComTekk analyzer  software</vt:lpstr>
      <vt:lpstr>PowerPoint Presentation</vt:lpstr>
      <vt:lpstr> System Test Setup Example</vt:lpstr>
      <vt:lpstr>PowerPoint Presentation</vt:lpstr>
      <vt:lpstr>PowerPoint Presentation</vt:lpstr>
      <vt:lpstr>     Techniques and equipment used to adjust the system for best S/N</vt:lpstr>
      <vt:lpstr>Process for  Distortion measurement</vt:lpstr>
      <vt:lpstr>PowerPoint Presentation</vt:lpstr>
      <vt:lpstr>By Ear</vt:lpstr>
      <vt:lpstr>S/N improvement  with IC 9700 Noise Reduction Control</vt:lpstr>
      <vt:lpstr>Product Detectors</vt:lpstr>
      <vt:lpstr>MC1496 Product Detectors </vt:lpstr>
      <vt:lpstr>MC1496 Product Detector 12v.</vt:lpstr>
      <vt:lpstr>Overall Observations </vt:lpstr>
      <vt:lpstr>Thanks for Watching</vt:lpstr>
      <vt:lpstr>Many Thanks to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Adjusting  Microwave Systems for Lowest Distortion</dc:title>
  <dc:creator>Administrator</dc:creator>
  <cp:lastModifiedBy>Administrator</cp:lastModifiedBy>
  <cp:revision>145</cp:revision>
  <dcterms:created xsi:type="dcterms:W3CDTF">2021-02-09T19:39:47Z</dcterms:created>
  <dcterms:modified xsi:type="dcterms:W3CDTF">2021-04-30T18:42:23Z</dcterms:modified>
</cp:coreProperties>
</file>